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sldIdLst>
    <p:sldId id="270" r:id="rId3"/>
    <p:sldId id="256" r:id="rId4"/>
    <p:sldId id="278" r:id="rId5"/>
    <p:sldId id="274" r:id="rId6"/>
    <p:sldId id="279" r:id="rId7"/>
    <p:sldId id="275" r:id="rId8"/>
    <p:sldId id="269" r:id="rId9"/>
    <p:sldId id="261" r:id="rId10"/>
    <p:sldId id="257" r:id="rId11"/>
    <p:sldId id="272" r:id="rId12"/>
    <p:sldId id="258" r:id="rId13"/>
    <p:sldId id="259" r:id="rId14"/>
    <p:sldId id="260" r:id="rId15"/>
    <p:sldId id="265" r:id="rId16"/>
    <p:sldId id="268" r:id="rId17"/>
    <p:sldId id="273" r:id="rId18"/>
    <p:sldId id="263" r:id="rId19"/>
    <p:sldId id="264" r:id="rId20"/>
    <p:sldId id="267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0.png"/><Relationship Id="rId18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25.jpeg"/><Relationship Id="rId1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.jpeg"/><Relationship Id="rId15" Type="http://schemas.openxmlformats.org/officeDocument/2006/relationships/image" Target="../media/image26.jpeg"/><Relationship Id="rId10" Type="http://schemas.openxmlformats.org/officeDocument/2006/relationships/image" Target="../media/image160.png"/><Relationship Id="rId19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32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30.jpeg"/><Relationship Id="rId9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6.png"/><Relationship Id="rId3" Type="http://schemas.openxmlformats.org/officeDocument/2006/relationships/image" Target="../media/image220.png"/><Relationship Id="rId7" Type="http://schemas.openxmlformats.org/officeDocument/2006/relationships/image" Target="../media/image32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34.png"/><Relationship Id="rId5" Type="http://schemas.openxmlformats.org/officeDocument/2006/relationships/image" Target="../media/image4.jpeg"/><Relationship Id="rId10" Type="http://schemas.openxmlformats.org/officeDocument/2006/relationships/image" Target="../media/image33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5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17.jpeg"/><Relationship Id="rId10" Type="http://schemas.openxmlformats.org/officeDocument/2006/relationships/image" Target="../media/image15.jpeg"/><Relationship Id="rId4" Type="http://schemas.openxmlformats.org/officeDocument/2006/relationships/image" Target="../media/image10.jpg"/><Relationship Id="rId9" Type="http://schemas.openxmlformats.org/officeDocument/2006/relationships/image" Target="../media/image2.png"/><Relationship Id="rId1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69473" y="5406624"/>
            <a:ext cx="39211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Project Status</a:t>
            </a:r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totem.west.ile.X.gov/briefs.view</a:t>
            </a:r>
            <a:endParaRPr lang="en-US" dirty="0" smtClean="0"/>
          </a:p>
          <a:p>
            <a:pPr algn="r"/>
            <a:r>
              <a:rPr lang="en-US" dirty="0" smtClean="0"/>
              <a:t>Brian.d.james@X.gov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47" y="637138"/>
            <a:ext cx="2958774" cy="182042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846099" y="2225488"/>
            <a:ext cx="2181364" cy="1366868"/>
            <a:chOff x="1846099" y="2882194"/>
            <a:chExt cx="2181364" cy="1366868"/>
          </a:xfrm>
        </p:grpSpPr>
        <p:sp>
          <p:nvSpPr>
            <p:cNvPr id="6" name="Rounded Rectangle 5"/>
            <p:cNvSpPr/>
            <p:nvPr/>
          </p:nvSpPr>
          <p:spPr>
            <a:xfrm>
              <a:off x="1846099" y="2882194"/>
              <a:ext cx="2181364" cy="835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Self Calibrating </a:t>
              </a:r>
              <a:r>
                <a:rPr lang="en-US" dirty="0" smtClean="0"/>
                <a:t>Detectors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6099" y="3574555"/>
              <a:ext cx="699820" cy="67450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754945" y="2179807"/>
            <a:ext cx="2887293" cy="1412549"/>
            <a:chOff x="5754945" y="2836513"/>
            <a:chExt cx="2887293" cy="1412549"/>
          </a:xfrm>
        </p:grpSpPr>
        <p:sp>
          <p:nvSpPr>
            <p:cNvPr id="7" name="Rounded Rectangle 6"/>
            <p:cNvSpPr/>
            <p:nvPr/>
          </p:nvSpPr>
          <p:spPr>
            <a:xfrm>
              <a:off x="5754945" y="2836513"/>
              <a:ext cx="2887293" cy="835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SEPP Forecasting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1942" y="3528874"/>
              <a:ext cx="530296" cy="72018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766929" y="5362581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541729" y="2873011"/>
            <a:ext cx="6822711" cy="2244398"/>
            <a:chOff x="2541729" y="3529717"/>
            <a:chExt cx="6822711" cy="2244398"/>
          </a:xfrm>
        </p:grpSpPr>
        <p:grpSp>
          <p:nvGrpSpPr>
            <p:cNvPr id="36" name="Group 35"/>
            <p:cNvGrpSpPr/>
            <p:nvPr/>
          </p:nvGrpSpPr>
          <p:grpSpPr>
            <a:xfrm>
              <a:off x="5371155" y="3529717"/>
              <a:ext cx="3993285" cy="2244398"/>
              <a:chOff x="5371155" y="3529717"/>
              <a:chExt cx="3993285" cy="224439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371155" y="3529717"/>
                <a:ext cx="3993285" cy="2244398"/>
                <a:chOff x="5371155" y="3529717"/>
                <a:chExt cx="3993285" cy="2244398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5371155" y="3650457"/>
                  <a:ext cx="1534523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200" dirty="0" smtClean="0"/>
                    <a:t>Earth quake</a:t>
                  </a:r>
                </a:p>
                <a:p>
                  <a:pPr algn="r"/>
                  <a:r>
                    <a:rPr lang="en-US" sz="1200" dirty="0" smtClean="0"/>
                    <a:t>Purchasing events</a:t>
                  </a:r>
                </a:p>
                <a:p>
                  <a:pPr algn="r"/>
                  <a:r>
                    <a:rPr lang="en-US" sz="1200" dirty="0" smtClean="0"/>
                    <a:t>Infectious disease</a:t>
                  </a:r>
                </a:p>
                <a:p>
                  <a:pPr algn="r"/>
                  <a:r>
                    <a:rPr lang="en-US" sz="1200" dirty="0" smtClean="0"/>
                    <a:t>Submarine sightings</a:t>
                  </a:r>
                </a:p>
                <a:p>
                  <a:pPr algn="r"/>
                  <a:r>
                    <a:rPr lang="en-US" sz="1200" dirty="0" smtClean="0"/>
                    <a:t>Crime events</a:t>
                  </a:r>
                </a:p>
                <a:p>
                  <a:pPr algn="r"/>
                  <a:r>
                    <a:rPr lang="en-US" sz="1200" dirty="0" smtClean="0"/>
                    <a:t>Artillery launches</a:t>
                  </a:r>
                </a:p>
                <a:p>
                  <a:pPr algn="r"/>
                  <a:r>
                    <a:rPr lang="en-US" sz="1200" dirty="0" smtClean="0"/>
                    <a:t>Financial transactions</a:t>
                  </a:r>
                </a:p>
                <a:p>
                  <a:pPr algn="r"/>
                  <a:r>
                    <a:rPr lang="en-US" sz="1200" dirty="0" smtClean="0"/>
                    <a:t>Neuron activity</a:t>
                  </a:r>
                </a:p>
                <a:p>
                  <a:pPr algn="r"/>
                  <a:r>
                    <a:rPr lang="en-US" sz="1200" dirty="0" smtClean="0"/>
                    <a:t>Terrorist attacks</a:t>
                  </a:r>
                </a:p>
                <a:p>
                  <a:pPr algn="ctr"/>
                  <a:r>
                    <a:rPr lang="en-US" sz="1200" dirty="0" smtClean="0"/>
                    <a:t>:</a:t>
                  </a:r>
                </a:p>
                <a:p>
                  <a:pPr algn="ctr"/>
                  <a:r>
                    <a:rPr lang="en-US" sz="1200" dirty="0"/>
                    <a:t>: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942495" y="3529717"/>
                  <a:ext cx="2421945" cy="212365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Stanford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Penn State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FL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Carnegie Mellon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Queensland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Rice Univ.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Paris, de Corse,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Ecole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Polytech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catholique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de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Lauvain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Humbolt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U.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zu</a:t>
                  </a:r>
                  <a:r>
                    <a:rPr lang="en-US" sz="1200" dirty="0" smtClean="0">
                      <a:solidFill>
                        <a:schemeClr val="bg1"/>
                      </a:solidFill>
                    </a:rPr>
                    <a:t> Berlin</a:t>
                  </a:r>
                </a:p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:</a:t>
                  </a:r>
                </a:p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:</a:t>
                  </a:r>
                  <a:endParaRPr lang="en-US" sz="1200" dirty="0" smtClean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2495" y="5262420"/>
                <a:ext cx="860749" cy="48393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541729" y="3566484"/>
              <a:ext cx="1488187" cy="1319705"/>
              <a:chOff x="2541729" y="3566484"/>
              <a:chExt cx="1488187" cy="131970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541729" y="3566484"/>
                <a:ext cx="1488187" cy="646331"/>
                <a:chOff x="2541729" y="3566484"/>
                <a:chExt cx="1488187" cy="64633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3229569" y="3911808"/>
                  <a:ext cx="8003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photonics</a:t>
                  </a:r>
                  <a:endParaRPr lang="en-US" sz="12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541729" y="3566484"/>
                  <a:ext cx="713593" cy="646331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Stanford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RIT</a:t>
                  </a:r>
                </a:p>
                <a:p>
                  <a:r>
                    <a:rPr lang="en-US" sz="1200" dirty="0" smtClean="0">
                      <a:solidFill>
                        <a:schemeClr val="bg1"/>
                      </a:solidFill>
                    </a:rPr>
                    <a:t>U of </a:t>
                  </a:r>
                  <a:r>
                    <a:rPr lang="en-US" sz="1200" dirty="0" err="1" smtClean="0">
                      <a:solidFill>
                        <a:schemeClr val="bg1"/>
                      </a:solidFill>
                    </a:rPr>
                    <a:t>Az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3703" y="4222721"/>
                <a:ext cx="352350" cy="22115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3703" y="4443877"/>
                <a:ext cx="352350" cy="221156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 flipV="1">
                <a:off x="2558750" y="4665033"/>
                <a:ext cx="352350" cy="221156"/>
              </a:xfrm>
              <a:prstGeom prst="rect">
                <a:avLst/>
              </a:prstGeom>
            </p:spPr>
          </p:pic>
        </p:grpSp>
      </p:grpSp>
      <p:grpSp>
        <p:nvGrpSpPr>
          <p:cNvPr id="40" name="Group 39"/>
          <p:cNvGrpSpPr/>
          <p:nvPr/>
        </p:nvGrpSpPr>
        <p:grpSpPr>
          <a:xfrm>
            <a:off x="4399952" y="2152543"/>
            <a:ext cx="6707081" cy="1209669"/>
            <a:chOff x="4399952" y="2809249"/>
            <a:chExt cx="6707081" cy="1209669"/>
          </a:xfrm>
        </p:grpSpPr>
        <p:grpSp>
          <p:nvGrpSpPr>
            <p:cNvPr id="23" name="Group 22"/>
            <p:cNvGrpSpPr/>
            <p:nvPr/>
          </p:nvGrpSpPr>
          <p:grpSpPr>
            <a:xfrm>
              <a:off x="4518438" y="2809249"/>
              <a:ext cx="6588595" cy="856023"/>
              <a:chOff x="4518438" y="2809249"/>
              <a:chExt cx="6588595" cy="856023"/>
            </a:xfrm>
          </p:grpSpPr>
          <p:sp>
            <p:nvSpPr>
              <p:cNvPr id="4" name="Right Arrow 3"/>
              <p:cNvSpPr/>
              <p:nvPr/>
            </p:nvSpPr>
            <p:spPr>
              <a:xfrm>
                <a:off x="4518438" y="3113297"/>
                <a:ext cx="904875" cy="46125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/>
                  <a:t>phase2</a:t>
                </a:r>
                <a:endParaRPr lang="en-US" sz="1200" b="1" dirty="0"/>
              </a:p>
            </p:txBody>
          </p:sp>
          <p:sp>
            <p:nvSpPr>
              <p:cNvPr id="14" name="Right Arrow 13"/>
              <p:cNvSpPr/>
              <p:nvPr/>
            </p:nvSpPr>
            <p:spPr>
              <a:xfrm>
                <a:off x="8840259" y="3023573"/>
                <a:ext cx="904875" cy="46125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/>
                  <a:t>phase1</a:t>
                </a:r>
                <a:endParaRPr lang="en-US" sz="1200" b="1" dirty="0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9926530" y="2809249"/>
                <a:ext cx="1180503" cy="856023"/>
                <a:chOff x="9926530" y="2809249"/>
                <a:chExt cx="1180503" cy="8560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9926530" y="2809249"/>
                  <a:ext cx="984716" cy="85602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OP</a:t>
                  </a:r>
                </a:p>
                <a:p>
                  <a:pPr algn="ctr"/>
                  <a:r>
                    <a:rPr lang="en-US" dirty="0" smtClean="0"/>
                    <a:t>SYS</a:t>
                  </a:r>
                  <a:endParaRPr lang="en-US" dirty="0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5458" y="2925196"/>
                  <a:ext cx="391575" cy="603678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37"/>
            <p:cNvSpPr txBox="1"/>
            <p:nvPr/>
          </p:nvSpPr>
          <p:spPr>
            <a:xfrm>
              <a:off x="8713851" y="3495698"/>
              <a:ext cx="1406154" cy="52322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$ 100K (2018)</a:t>
              </a:r>
            </a:p>
            <a:p>
              <a:r>
                <a:rPr lang="en-US" sz="1400" dirty="0" smtClean="0"/>
                <a:t>$       0 (2019-on)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99952" y="3620733"/>
              <a:ext cx="1165704" cy="307777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$ 0 (2020-on)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1218305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36027" y="3284097"/>
            <a:ext cx="5897169" cy="2410870"/>
            <a:chOff x="6236027" y="3284097"/>
            <a:chExt cx="5897169" cy="2410870"/>
          </a:xfrm>
        </p:grpSpPr>
        <p:grpSp>
          <p:nvGrpSpPr>
            <p:cNvPr id="37" name="Group 36"/>
            <p:cNvGrpSpPr/>
            <p:nvPr/>
          </p:nvGrpSpPr>
          <p:grpSpPr>
            <a:xfrm>
              <a:off x="6236027" y="3284097"/>
              <a:ext cx="5897169" cy="2410870"/>
              <a:chOff x="6236027" y="3284097"/>
              <a:chExt cx="5897169" cy="24108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546994" y="3284097"/>
                <a:ext cx="976813" cy="582438"/>
                <a:chOff x="7059853" y="3229255"/>
                <a:chExt cx="976813" cy="582438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177" b="10818"/>
                <a:stretch/>
              </p:blipFill>
              <p:spPr>
                <a:xfrm>
                  <a:off x="7059853" y="3274712"/>
                  <a:ext cx="513280" cy="248404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853" y="3523116"/>
                  <a:ext cx="513280" cy="288577"/>
                </a:xfrm>
                <a:prstGeom prst="rect">
                  <a:avLst/>
                </a:prstGeom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7510560" y="3229255"/>
                  <a:ext cx="5261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PWT</a:t>
                  </a:r>
                  <a:endParaRPr lang="en-US" sz="1400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491155" y="3485326"/>
                  <a:ext cx="4267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EM</a:t>
                  </a:r>
                  <a:endParaRPr lang="en-US" sz="1400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236027" y="3517675"/>
                <a:ext cx="5897169" cy="2177292"/>
                <a:chOff x="6236027" y="3517675"/>
                <a:chExt cx="5897169" cy="2177292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275174" y="5112529"/>
                  <a:ext cx="858022" cy="582438"/>
                  <a:chOff x="11275174" y="5112529"/>
                  <a:chExt cx="858022" cy="582438"/>
                </a:xfrm>
              </p:grpSpPr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177" b="10818"/>
                  <a:stretch/>
                </p:blipFill>
                <p:spPr>
                  <a:xfrm>
                    <a:off x="11275174" y="5157986"/>
                    <a:ext cx="513280" cy="248404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75174" y="5406390"/>
                    <a:ext cx="513280" cy="288577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725881" y="5112529"/>
                    <a:ext cx="3529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KL</a:t>
                    </a:r>
                    <a:endParaRPr lang="en-US" sz="1400" dirty="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706476" y="5368600"/>
                    <a:ext cx="4267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EM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6236027" y="3517675"/>
                  <a:ext cx="5144438" cy="2089666"/>
                  <a:chOff x="6259309" y="3567082"/>
                  <a:chExt cx="5144438" cy="208966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6259309" y="3567082"/>
                    <a:ext cx="527782" cy="250358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10875965" y="5406390"/>
                    <a:ext cx="527782" cy="25035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0118" y="3339287"/>
              <a:ext cx="207562" cy="200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58356" y="3554181"/>
              <a:ext cx="210043" cy="277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01700" y="1667969"/>
            <a:ext cx="2193116" cy="1048116"/>
            <a:chOff x="5401700" y="1667969"/>
            <a:chExt cx="2193116" cy="104811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7067034" y="2465727"/>
              <a:ext cx="527782" cy="25035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00" y="1667969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104445" y="1035735"/>
            <a:ext cx="4336913" cy="2438400"/>
            <a:chOff x="4104445" y="1035735"/>
            <a:chExt cx="4336913" cy="2438400"/>
          </a:xfrm>
        </p:grpSpPr>
        <p:grpSp>
          <p:nvGrpSpPr>
            <p:cNvPr id="4" name="Group 3"/>
            <p:cNvGrpSpPr/>
            <p:nvPr/>
          </p:nvGrpSpPr>
          <p:grpSpPr>
            <a:xfrm>
              <a:off x="4104445" y="1035735"/>
              <a:ext cx="4336913" cy="2438400"/>
              <a:chOff x="4377984" y="1004473"/>
              <a:chExt cx="4336913" cy="24384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7984" y="1004473"/>
                <a:ext cx="3657600" cy="24384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251"/>
              <a:stretch/>
            </p:blipFill>
            <p:spPr>
              <a:xfrm>
                <a:off x="6343172" y="1677573"/>
                <a:ext cx="2371725" cy="1765300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4907416" y="3074573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09860" y="2903123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835241" y="2772155"/>
                <a:ext cx="184150" cy="17145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?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 rot="20810556">
              <a:off x="4394764" y="2614073"/>
              <a:ext cx="1384120" cy="185916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233" y="382678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81096" y="3474135"/>
            <a:ext cx="1839618" cy="1222092"/>
            <a:chOff x="9854635" y="3442873"/>
            <a:chExt cx="1839618" cy="1222092"/>
          </a:xfrm>
        </p:grpSpPr>
        <p:grpSp>
          <p:nvGrpSpPr>
            <p:cNvPr id="15" name="Group 14"/>
            <p:cNvGrpSpPr/>
            <p:nvPr/>
          </p:nvGrpSpPr>
          <p:grpSpPr>
            <a:xfrm>
              <a:off x="9854635" y="4030190"/>
              <a:ext cx="1839618" cy="634775"/>
              <a:chOff x="9854635" y="4030190"/>
              <a:chExt cx="1839618" cy="634775"/>
            </a:xfrm>
          </p:grpSpPr>
          <p:sp>
            <p:nvSpPr>
              <p:cNvPr id="35" name="Snip Single Corner Rectangle 34"/>
              <p:cNvSpPr/>
              <p:nvPr/>
            </p:nvSpPr>
            <p:spPr>
              <a:xfrm>
                <a:off x="9854635" y="4030190"/>
                <a:ext cx="1839618" cy="634775"/>
              </a:xfrm>
              <a:prstGeom prst="snip1Rect">
                <a:avLst/>
              </a:prstGeom>
              <a:solidFill>
                <a:srgbClr val="92D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NON OPERATIONAL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1 VM 20 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FREE - NO SUPPORT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/>
              <a:srcRect t="3243"/>
              <a:stretch/>
            </p:blipFill>
            <p:spPr>
              <a:xfrm>
                <a:off x="9929168" y="4149337"/>
                <a:ext cx="388274" cy="38713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9854635" y="3442873"/>
              <a:ext cx="1839618" cy="550388"/>
              <a:chOff x="9854635" y="3442873"/>
              <a:chExt cx="1839618" cy="550388"/>
            </a:xfrm>
          </p:grpSpPr>
          <p:sp>
            <p:nvSpPr>
              <p:cNvPr id="46" name="Snip Single Corner Rectangle 45"/>
              <p:cNvSpPr/>
              <p:nvPr/>
            </p:nvSpPr>
            <p:spPr>
              <a:xfrm>
                <a:off x="9854635" y="3442873"/>
                <a:ext cx="1839618" cy="550388"/>
              </a:xfrm>
              <a:prstGeom prst="snip1Rect">
                <a:avLst>
                  <a:gd name="adj" fmla="val 31030"/>
                </a:avLst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OPERATIONAL</a:t>
                </a:r>
              </a:p>
              <a:p>
                <a:pPr algn="r"/>
                <a:r>
                  <a:rPr lang="en-US" sz="1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VMS </a:t>
                </a:r>
                <a:r>
                  <a:rPr lang="en-US" sz="1000" dirty="0" smtClean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$$$$ 12 HEADs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448" b="30033"/>
              <a:stretch/>
            </p:blipFill>
            <p:spPr>
              <a:xfrm>
                <a:off x="10001058" y="3543364"/>
                <a:ext cx="518737" cy="29150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5781876" y="4780847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793910" y="1973653"/>
            <a:ext cx="3004130" cy="3286536"/>
            <a:chOff x="5067449" y="1942391"/>
            <a:chExt cx="3004130" cy="3286536"/>
          </a:xfrm>
        </p:grpSpPr>
        <p:sp>
          <p:nvSpPr>
            <p:cNvPr id="27" name="TextBox 26"/>
            <p:cNvSpPr txBox="1"/>
            <p:nvPr/>
          </p:nvSpPr>
          <p:spPr>
            <a:xfrm>
              <a:off x="7540087" y="1942391"/>
              <a:ext cx="531492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Voxel</a:t>
              </a:r>
              <a:endParaRPr lang="en-US" sz="1200" dirty="0" smtClean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067449" y="3074580"/>
              <a:ext cx="2809731" cy="2154347"/>
              <a:chOff x="5067449" y="3074580"/>
              <a:chExt cx="2809731" cy="215434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067449" y="3074580"/>
                <a:ext cx="2809731" cy="2154347"/>
                <a:chOff x="5031454" y="3074580"/>
                <a:chExt cx="2809731" cy="21543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14985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SNR Metrics</a:t>
                  </a:r>
                </a:p>
                <a:p>
                  <a:pPr algn="ctr"/>
                  <a:endParaRPr lang="en-US" sz="1200" b="1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80"/>
                  <a:ext cx="170596" cy="127782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54" y="3482288"/>
                  <a:ext cx="994747" cy="870114"/>
                </a:xfrm>
                <a:prstGeom prst="bentConnector3">
                  <a:avLst>
                    <a:gd name="adj1" fmla="val 98946"/>
                  </a:avLst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84" y="3246030"/>
                  <a:ext cx="510417" cy="110637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98" y="4088138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089270" y="424026"/>
            <a:ext cx="5419089" cy="3661818"/>
            <a:chOff x="4362809" y="392764"/>
            <a:chExt cx="5419089" cy="3661818"/>
          </a:xfrm>
        </p:grpSpPr>
        <p:sp>
          <p:nvSpPr>
            <p:cNvPr id="20" name="Rectangle 19"/>
            <p:cNvSpPr/>
            <p:nvPr/>
          </p:nvSpPr>
          <p:spPr>
            <a:xfrm>
              <a:off x="4362809" y="392764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09575" y="2654808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09575" y="3485494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21051" y="3480553"/>
            <a:ext cx="3702483" cy="1248514"/>
            <a:chOff x="6094590" y="3449291"/>
            <a:chExt cx="3702483" cy="12485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6928" y="3570745"/>
              <a:ext cx="342591" cy="45298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6094590" y="3449291"/>
              <a:ext cx="3702483" cy="1248514"/>
              <a:chOff x="6094590" y="3449291"/>
              <a:chExt cx="3702483" cy="124851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24750" y="4051474"/>
                <a:ext cx="1872323" cy="646331"/>
                <a:chOff x="7924750" y="4051474"/>
                <a:chExt cx="1872323" cy="64633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924750" y="4051474"/>
                  <a:ext cx="1872323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Forecasts</a:t>
                  </a:r>
                </a:p>
                <a:p>
                  <a:pPr algn="r"/>
                  <a:endParaRPr lang="en-US" sz="1200" dirty="0" smtClean="0"/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0933" y="4093846"/>
                  <a:ext cx="387128" cy="37312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094590" y="3449291"/>
                <a:ext cx="1777848" cy="569088"/>
                <a:chOff x="6094590" y="3449291"/>
                <a:chExt cx="1777848" cy="569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094590" y="3449291"/>
                  <a:ext cx="1777848" cy="56908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GEOINT-SYMP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ROC Metrics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149" y="3498973"/>
                  <a:ext cx="342591" cy="452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6324797" y="3603159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610784" y="3173046"/>
            <a:ext cx="2386805" cy="1781291"/>
            <a:chOff x="6610784" y="3173046"/>
            <a:chExt cx="2386805" cy="1781291"/>
          </a:xfrm>
        </p:grpSpPr>
        <p:sp>
          <p:nvSpPr>
            <p:cNvPr id="24" name="Up-Down Arrow 23"/>
            <p:cNvSpPr/>
            <p:nvPr/>
          </p:nvSpPr>
          <p:spPr>
            <a:xfrm>
              <a:off x="6610784" y="3173046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METRICS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Up-Down Arrow 55"/>
            <p:cNvSpPr/>
            <p:nvPr/>
          </p:nvSpPr>
          <p:spPr>
            <a:xfrm>
              <a:off x="8544297" y="3201857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FORECASTS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35694" y="3416186"/>
            <a:ext cx="6800736" cy="1269432"/>
            <a:chOff x="5335694" y="3416186"/>
            <a:chExt cx="6800736" cy="1269432"/>
          </a:xfrm>
        </p:grpSpPr>
        <p:grpSp>
          <p:nvGrpSpPr>
            <p:cNvPr id="25" name="Group 24"/>
            <p:cNvGrpSpPr/>
            <p:nvPr/>
          </p:nvGrpSpPr>
          <p:grpSpPr>
            <a:xfrm>
              <a:off x="5335694" y="3544059"/>
              <a:ext cx="6800736" cy="1141559"/>
              <a:chOff x="5335694" y="3544059"/>
              <a:chExt cx="6800736" cy="1141559"/>
            </a:xfrm>
          </p:grpSpPr>
          <p:sp>
            <p:nvSpPr>
              <p:cNvPr id="53" name="Left-Right Arrow 52"/>
              <p:cNvSpPr/>
              <p:nvPr/>
            </p:nvSpPr>
            <p:spPr>
              <a:xfrm>
                <a:off x="5342647" y="4168225"/>
                <a:ext cx="6793783" cy="517393"/>
              </a:xfrm>
              <a:prstGeom prst="leftRightArrow">
                <a:avLst/>
              </a:prstGeom>
              <a:solidFill>
                <a:schemeClr val="accent1">
                  <a:alpha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b="1" dirty="0" smtClean="0">
                    <a:solidFill>
                      <a:schemeClr val="tx1"/>
                    </a:solidFill>
                  </a:rPr>
                  <a:t>OLD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Left-Right Arrow 22"/>
              <p:cNvSpPr/>
              <p:nvPr/>
            </p:nvSpPr>
            <p:spPr>
              <a:xfrm>
                <a:off x="5335694" y="3544059"/>
                <a:ext cx="6793783" cy="517393"/>
              </a:xfrm>
              <a:prstGeom prst="leftRightArrow">
                <a:avLst/>
              </a:prstGeom>
              <a:solidFill>
                <a:schemeClr val="accent1">
                  <a:alpha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b="1" dirty="0" smtClean="0">
                    <a:solidFill>
                      <a:schemeClr val="tx1"/>
                    </a:solidFill>
                  </a:rPr>
                  <a:t>NEW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4114" y="3416186"/>
              <a:ext cx="885602" cy="497905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10720748" y="4322604"/>
              <a:ext cx="769767" cy="162696"/>
              <a:chOff x="10720748" y="4322604"/>
              <a:chExt cx="769767" cy="162696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0982998" y="4322604"/>
                <a:ext cx="255399" cy="160303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1235116" y="4324997"/>
                <a:ext cx="255399" cy="160303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10720748" y="4322604"/>
                <a:ext cx="255399" cy="160303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9684937" y="3626576"/>
            <a:ext cx="1624851" cy="1154271"/>
            <a:chOff x="2694775" y="4013351"/>
            <a:chExt cx="1624851" cy="115427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78495" y="4013351"/>
              <a:ext cx="1083931" cy="54467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30895" y="4165751"/>
              <a:ext cx="1083931" cy="54467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83295" y="4318151"/>
              <a:ext cx="1083931" cy="54467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5695" y="4470551"/>
              <a:ext cx="1083931" cy="544671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2694775" y="4474123"/>
              <a:ext cx="713922" cy="69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44699" y="468324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7926" y="1909454"/>
            <a:ext cx="1765291" cy="209288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</a:t>
            </a:r>
            <a:r>
              <a:rPr lang="en-US" sz="1000" i="1" dirty="0" smtClean="0"/>
              <a:t>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1520583"/>
            <a:ext cx="623277" cy="38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22" y="2661836"/>
            <a:ext cx="1417404" cy="126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70277">
            <a:off x="740454" y="3192594"/>
            <a:ext cx="191643" cy="396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459" y="3381757"/>
            <a:ext cx="625183" cy="3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5683" y="255940"/>
            <a:ext cx="523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Art of the Transition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63" y="5217967"/>
            <a:ext cx="1765490" cy="139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1260634" y="5906747"/>
            <a:ext cx="671119" cy="494950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3641" y="469004"/>
            <a:ext cx="478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Where’s the GEOINT 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258" y="2910200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 what are we doing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95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04550"/>
              </p:ext>
            </p:extLst>
          </p:nvPr>
        </p:nvGraphicFramePr>
        <p:xfrm>
          <a:off x="5902554" y="4056228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59183"/>
              </p:ext>
            </p:extLst>
          </p:nvPr>
        </p:nvGraphicFramePr>
        <p:xfrm>
          <a:off x="1582428" y="652272"/>
          <a:ext cx="916546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SEPP Machine Learning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r>
                        <a:rPr lang="en-US" b="1" baseline="0" dirty="0" smtClean="0"/>
                        <a:t>2-Way Contingency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16257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Forecasts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algn="r"/>
                      <a:endParaRPr lang="en-US" b="1" baseline="0" dirty="0" smtClean="0"/>
                    </a:p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endParaRPr lang="en-US" b="1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  <a:endParaRPr lang="en-US" baseline="0" dirty="0" smtClean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5" y="94749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90" y="1031614"/>
            <a:ext cx="578315" cy="764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2428" y="1826217"/>
            <a:ext cx="9165463" cy="119725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2428" y="3008668"/>
            <a:ext cx="9165463" cy="231836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71196" y="2217772"/>
            <a:ext cx="4360510" cy="2831519"/>
            <a:chOff x="3617368" y="2491894"/>
            <a:chExt cx="4360510" cy="2831519"/>
          </a:xfrm>
        </p:grpSpPr>
        <p:grpSp>
          <p:nvGrpSpPr>
            <p:cNvPr id="4" name="Group 3"/>
            <p:cNvGrpSpPr/>
            <p:nvPr/>
          </p:nvGrpSpPr>
          <p:grpSpPr>
            <a:xfrm>
              <a:off x="3617368" y="2491894"/>
              <a:ext cx="534249" cy="770192"/>
              <a:chOff x="3617368" y="2491894"/>
              <a:chExt cx="534249" cy="77019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23835" y="249189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17368" y="271241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3835" y="2917685"/>
                <a:ext cx="459202" cy="34440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630324" y="3469774"/>
              <a:ext cx="551691" cy="1853639"/>
              <a:chOff x="3630324" y="3469774"/>
              <a:chExt cx="551691" cy="185363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54233" y="346977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324" y="4979012"/>
                <a:ext cx="459202" cy="3444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30324" y="4224393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50096" y="2494506"/>
              <a:ext cx="527782" cy="1904639"/>
              <a:chOff x="7450096" y="2494506"/>
              <a:chExt cx="527782" cy="190463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414878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2494506"/>
                <a:ext cx="527782" cy="250358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3733021" y="3329664"/>
            <a:ext cx="5412653" cy="1831424"/>
            <a:chOff x="4105883" y="3409002"/>
            <a:chExt cx="5412653" cy="1831424"/>
          </a:xfrm>
        </p:grpSpPr>
        <p:grpSp>
          <p:nvGrpSpPr>
            <p:cNvPr id="19" name="Group 18"/>
            <p:cNvGrpSpPr/>
            <p:nvPr/>
          </p:nvGrpSpPr>
          <p:grpSpPr>
            <a:xfrm>
              <a:off x="4105883" y="3409002"/>
              <a:ext cx="598537" cy="1831424"/>
              <a:chOff x="4182015" y="3413087"/>
              <a:chExt cx="598537" cy="183142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34130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1487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868834"/>
                <a:ext cx="598537" cy="375677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69" y="3541229"/>
              <a:ext cx="1329967" cy="74773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12500" y="6023295"/>
            <a:ext cx="1285416" cy="486562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622661" y="3526583"/>
            <a:ext cx="1624851" cy="1154271"/>
            <a:chOff x="2694775" y="4013351"/>
            <a:chExt cx="1624851" cy="115427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8495" y="4013351"/>
              <a:ext cx="1083931" cy="5446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30895" y="4165751"/>
              <a:ext cx="1083931" cy="5446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3295" y="4318151"/>
              <a:ext cx="1083931" cy="5446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695" y="4470551"/>
              <a:ext cx="1083931" cy="544671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2694775" y="4474123"/>
              <a:ext cx="713922" cy="69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844699" y="468324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683</Words>
  <Application>Microsoft Office PowerPoint</Application>
  <PresentationFormat>Widescreen</PresentationFormat>
  <Paragraphs>283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437</cp:revision>
  <dcterms:created xsi:type="dcterms:W3CDTF">2018-06-11T16:15:18Z</dcterms:created>
  <dcterms:modified xsi:type="dcterms:W3CDTF">2018-09-10T22:15:08Z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